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yllan Hancott" initials="DH" lastIdx="3" clrIdx="0">
    <p:extLst>
      <p:ext uri="{19B8F6BF-5375-455C-9EA6-DF929625EA0E}">
        <p15:presenceInfo xmlns:p15="http://schemas.microsoft.com/office/powerpoint/2012/main" userId="d4cfed056e6587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lan Hancott" userId="d4cfed056e658778" providerId="LiveId" clId="{51719FDE-DCEF-44DA-AB25-4EC498F1CF50}"/>
    <pc:docChg chg="delSld">
      <pc:chgData name="Dyllan Hancott" userId="d4cfed056e658778" providerId="LiveId" clId="{51719FDE-DCEF-44DA-AB25-4EC498F1CF50}" dt="2023-01-31T06:00:12.914" v="0" actId="47"/>
      <pc:docMkLst>
        <pc:docMk/>
      </pc:docMkLst>
      <pc:sldChg chg="del">
        <pc:chgData name="Dyllan Hancott" userId="d4cfed056e658778" providerId="LiveId" clId="{51719FDE-DCEF-44DA-AB25-4EC498F1CF50}" dt="2023-01-31T06:00:12.914" v="0" actId="47"/>
        <pc:sldMkLst>
          <pc:docMk/>
          <pc:sldMk cId="558273345" sldId="263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04T16:42:59.142" idx="3">
    <p:pos x="10" y="10"/>
    <p:text>Assessment for PR pathway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04T16:42:35.633" idx="2">
    <p:pos x="10" y="10"/>
    <p:text>Labour market study for 2022 HC</p:text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33137-C1B4-4DEA-8B53-C265B18A9BA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38F9135-C79D-4717-9487-96B7B5528F73}">
      <dgm:prSet/>
      <dgm:spPr/>
      <dgm:t>
        <a:bodyPr/>
        <a:lstStyle/>
        <a:p>
          <a:r>
            <a:rPr lang="en-US"/>
            <a:t>Proof of Employment (pay slips or a contract)</a:t>
          </a:r>
        </a:p>
      </dgm:t>
    </dgm:pt>
    <dgm:pt modelId="{E9199A62-0754-4365-B155-0B48B4050DE4}" type="parTrans" cxnId="{7466503A-BA0F-4FA5-9635-C650768F58AF}">
      <dgm:prSet/>
      <dgm:spPr/>
      <dgm:t>
        <a:bodyPr/>
        <a:lstStyle/>
        <a:p>
          <a:endParaRPr lang="en-US"/>
        </a:p>
      </dgm:t>
    </dgm:pt>
    <dgm:pt modelId="{3C878F7C-A426-4BBF-B107-EF2C06DA0187}" type="sibTrans" cxnId="{7466503A-BA0F-4FA5-9635-C650768F58AF}">
      <dgm:prSet/>
      <dgm:spPr/>
      <dgm:t>
        <a:bodyPr/>
        <a:lstStyle/>
        <a:p>
          <a:endParaRPr lang="en-US"/>
        </a:p>
      </dgm:t>
    </dgm:pt>
    <dgm:pt modelId="{B73417E6-72EC-4E42-AF73-AFF0040A5B48}">
      <dgm:prSet/>
      <dgm:spPr/>
      <dgm:t>
        <a:bodyPr/>
        <a:lstStyle/>
        <a:p>
          <a:r>
            <a:rPr lang="en-US"/>
            <a:t>Resume </a:t>
          </a:r>
        </a:p>
      </dgm:t>
    </dgm:pt>
    <dgm:pt modelId="{6D31CF19-C222-49D9-9041-DE55C94241EE}" type="parTrans" cxnId="{59C247AB-B615-495B-B496-CF39F1EA8FE6}">
      <dgm:prSet/>
      <dgm:spPr/>
      <dgm:t>
        <a:bodyPr/>
        <a:lstStyle/>
        <a:p>
          <a:endParaRPr lang="en-US"/>
        </a:p>
      </dgm:t>
    </dgm:pt>
    <dgm:pt modelId="{307466BB-437B-4798-9DDD-FFE5629B1120}" type="sibTrans" cxnId="{59C247AB-B615-495B-B496-CF39F1EA8FE6}">
      <dgm:prSet/>
      <dgm:spPr/>
      <dgm:t>
        <a:bodyPr/>
        <a:lstStyle/>
        <a:p>
          <a:endParaRPr lang="en-US"/>
        </a:p>
      </dgm:t>
    </dgm:pt>
    <dgm:pt modelId="{787E9556-FEBD-4E21-8403-500DF8921B81}">
      <dgm:prSet/>
      <dgm:spPr/>
      <dgm:t>
        <a:bodyPr/>
        <a:lstStyle/>
        <a:p>
          <a:r>
            <a:rPr lang="en-US"/>
            <a:t>Certified copy of academic transcripts, education certificates</a:t>
          </a:r>
        </a:p>
      </dgm:t>
    </dgm:pt>
    <dgm:pt modelId="{2C8E044D-3DFA-4AE6-A615-3127CE1E3DAB}" type="parTrans" cxnId="{51495549-ACCB-4134-953B-8D8B12C71990}">
      <dgm:prSet/>
      <dgm:spPr/>
      <dgm:t>
        <a:bodyPr/>
        <a:lstStyle/>
        <a:p>
          <a:endParaRPr lang="en-US"/>
        </a:p>
      </dgm:t>
    </dgm:pt>
    <dgm:pt modelId="{5B185410-C42A-47A5-93FB-0A2E73C3E380}" type="sibTrans" cxnId="{51495549-ACCB-4134-953B-8D8B12C71990}">
      <dgm:prSet/>
      <dgm:spPr/>
      <dgm:t>
        <a:bodyPr/>
        <a:lstStyle/>
        <a:p>
          <a:endParaRPr lang="en-US"/>
        </a:p>
      </dgm:t>
    </dgm:pt>
    <dgm:pt modelId="{789C5E4C-F6C6-48A5-9E03-1E04EB19A036}">
      <dgm:prSet/>
      <dgm:spPr/>
      <dgm:t>
        <a:bodyPr/>
        <a:lstStyle/>
        <a:p>
          <a:r>
            <a:rPr lang="en-US"/>
            <a:t>Digital photo (passport size) </a:t>
          </a:r>
        </a:p>
      </dgm:t>
    </dgm:pt>
    <dgm:pt modelId="{CCF0D379-90D2-4B0D-9216-74F69188DE67}" type="parTrans" cxnId="{EFA021D4-49CC-443D-A875-F5E110E7CB68}">
      <dgm:prSet/>
      <dgm:spPr/>
      <dgm:t>
        <a:bodyPr/>
        <a:lstStyle/>
        <a:p>
          <a:endParaRPr lang="en-US"/>
        </a:p>
      </dgm:t>
    </dgm:pt>
    <dgm:pt modelId="{3D625715-09F6-4635-9CE9-4CD02A1E7867}" type="sibTrans" cxnId="{EFA021D4-49CC-443D-A875-F5E110E7CB68}">
      <dgm:prSet/>
      <dgm:spPr/>
      <dgm:t>
        <a:bodyPr/>
        <a:lstStyle/>
        <a:p>
          <a:endParaRPr lang="en-US"/>
        </a:p>
      </dgm:t>
    </dgm:pt>
    <dgm:pt modelId="{8555562A-1FD3-4685-8E24-A3F6A9D70A88}">
      <dgm:prSet/>
      <dgm:spPr/>
      <dgm:t>
        <a:bodyPr/>
        <a:lstStyle/>
        <a:p>
          <a:r>
            <a:rPr lang="en-US"/>
            <a:t>Passport </a:t>
          </a:r>
        </a:p>
      </dgm:t>
    </dgm:pt>
    <dgm:pt modelId="{97DF8FC0-2FCF-4CB5-95D2-B25E88FA1970}" type="parTrans" cxnId="{6BEDFE53-5DE7-436F-8535-1AE12531BBB0}">
      <dgm:prSet/>
      <dgm:spPr/>
      <dgm:t>
        <a:bodyPr/>
        <a:lstStyle/>
        <a:p>
          <a:endParaRPr lang="en-US"/>
        </a:p>
      </dgm:t>
    </dgm:pt>
    <dgm:pt modelId="{38407B64-C3BD-4D62-9C03-2DF55F4663E1}" type="sibTrans" cxnId="{6BEDFE53-5DE7-436F-8535-1AE12531BBB0}">
      <dgm:prSet/>
      <dgm:spPr/>
      <dgm:t>
        <a:bodyPr/>
        <a:lstStyle/>
        <a:p>
          <a:endParaRPr lang="en-US"/>
        </a:p>
      </dgm:t>
    </dgm:pt>
    <dgm:pt modelId="{4EF0E9C6-38CF-45BF-A21C-867BC4FF9137}">
      <dgm:prSet/>
      <dgm:spPr/>
      <dgm:t>
        <a:bodyPr/>
        <a:lstStyle/>
        <a:p>
          <a:r>
            <a:rPr lang="en-US"/>
            <a:t>Birth certificates </a:t>
          </a:r>
        </a:p>
      </dgm:t>
    </dgm:pt>
    <dgm:pt modelId="{5CECDA49-C51A-4A50-BFEA-145711F89093}" type="parTrans" cxnId="{6505B174-EF99-49EC-937A-4D06C6DE56F1}">
      <dgm:prSet/>
      <dgm:spPr/>
      <dgm:t>
        <a:bodyPr/>
        <a:lstStyle/>
        <a:p>
          <a:endParaRPr lang="en-US"/>
        </a:p>
      </dgm:t>
    </dgm:pt>
    <dgm:pt modelId="{8AB326AA-1B15-41D5-AAE8-9347DBDAFAA6}" type="sibTrans" cxnId="{6505B174-EF99-49EC-937A-4D06C6DE56F1}">
      <dgm:prSet/>
      <dgm:spPr/>
      <dgm:t>
        <a:bodyPr/>
        <a:lstStyle/>
        <a:p>
          <a:endParaRPr lang="en-US"/>
        </a:p>
      </dgm:t>
    </dgm:pt>
    <dgm:pt modelId="{31802F56-EED5-4035-AD25-64D09E887718}">
      <dgm:prSet/>
      <dgm:spPr/>
      <dgm:t>
        <a:bodyPr/>
        <a:lstStyle/>
        <a:p>
          <a:r>
            <a:rPr lang="en-US"/>
            <a:t>Marriage certificate (if applicable) </a:t>
          </a:r>
        </a:p>
      </dgm:t>
    </dgm:pt>
    <dgm:pt modelId="{742B772E-0627-45E1-B25E-8441E5BEBC17}" type="parTrans" cxnId="{C8EB5A89-A7EC-4E3A-81E6-0DC6D903A003}">
      <dgm:prSet/>
      <dgm:spPr/>
      <dgm:t>
        <a:bodyPr/>
        <a:lstStyle/>
        <a:p>
          <a:endParaRPr lang="en-US"/>
        </a:p>
      </dgm:t>
    </dgm:pt>
    <dgm:pt modelId="{22544529-0FE3-4537-BC2F-4388A2150B6D}" type="sibTrans" cxnId="{C8EB5A89-A7EC-4E3A-81E6-0DC6D903A003}">
      <dgm:prSet/>
      <dgm:spPr/>
      <dgm:t>
        <a:bodyPr/>
        <a:lstStyle/>
        <a:p>
          <a:endParaRPr lang="en-US"/>
        </a:p>
      </dgm:t>
    </dgm:pt>
    <dgm:pt modelId="{FB2FE33D-7C39-4195-980E-4AA0DEAA700F}">
      <dgm:prSet/>
      <dgm:spPr/>
      <dgm:t>
        <a:bodyPr/>
        <a:lstStyle/>
        <a:p>
          <a:r>
            <a:rPr lang="en-US"/>
            <a:t>English language test results </a:t>
          </a:r>
        </a:p>
      </dgm:t>
    </dgm:pt>
    <dgm:pt modelId="{AB3979BE-C9CD-4C4C-A1DA-72BF59D35133}" type="parTrans" cxnId="{79B12E76-D2D7-4AC1-A623-CD946263565D}">
      <dgm:prSet/>
      <dgm:spPr/>
      <dgm:t>
        <a:bodyPr/>
        <a:lstStyle/>
        <a:p>
          <a:endParaRPr lang="en-US"/>
        </a:p>
      </dgm:t>
    </dgm:pt>
    <dgm:pt modelId="{162734B8-BEC6-490B-849B-BD1075799EC3}" type="sibTrans" cxnId="{79B12E76-D2D7-4AC1-A623-CD946263565D}">
      <dgm:prSet/>
      <dgm:spPr/>
      <dgm:t>
        <a:bodyPr/>
        <a:lstStyle/>
        <a:p>
          <a:endParaRPr lang="en-US"/>
        </a:p>
      </dgm:t>
    </dgm:pt>
    <dgm:pt modelId="{410CDD90-F5C9-4C2B-AFC6-2B7BEA2CBFCF}">
      <dgm:prSet/>
      <dgm:spPr/>
      <dgm:t>
        <a:bodyPr/>
        <a:lstStyle/>
        <a:p>
          <a:r>
            <a:rPr lang="en-US"/>
            <a:t>Drivers license </a:t>
          </a:r>
        </a:p>
      </dgm:t>
    </dgm:pt>
    <dgm:pt modelId="{B34BA609-AEE8-4716-8A44-DB32CC4484A2}" type="parTrans" cxnId="{B49103E7-AE03-43F3-AD00-A2EB1E5380E4}">
      <dgm:prSet/>
      <dgm:spPr/>
      <dgm:t>
        <a:bodyPr/>
        <a:lstStyle/>
        <a:p>
          <a:endParaRPr lang="en-US"/>
        </a:p>
      </dgm:t>
    </dgm:pt>
    <dgm:pt modelId="{7EE02B76-FF5C-4A92-8F96-0B2BBA2C2F3F}" type="sibTrans" cxnId="{B49103E7-AE03-43F3-AD00-A2EB1E5380E4}">
      <dgm:prSet/>
      <dgm:spPr/>
      <dgm:t>
        <a:bodyPr/>
        <a:lstStyle/>
        <a:p>
          <a:endParaRPr lang="en-US"/>
        </a:p>
      </dgm:t>
    </dgm:pt>
    <dgm:pt modelId="{7C615DB2-3E2F-45A8-BF76-69760F1FF84F}">
      <dgm:prSet/>
      <dgm:spPr/>
      <dgm:t>
        <a:bodyPr/>
        <a:lstStyle/>
        <a:p>
          <a:r>
            <a:rPr lang="en-US"/>
            <a:t>Social security Identity document with number </a:t>
          </a:r>
        </a:p>
      </dgm:t>
    </dgm:pt>
    <dgm:pt modelId="{3316E267-A370-4DC0-8A37-BDD3900736B0}" type="parTrans" cxnId="{0BFD6E2E-E976-4E1D-B6B7-FB85B7B1C82F}">
      <dgm:prSet/>
      <dgm:spPr/>
      <dgm:t>
        <a:bodyPr/>
        <a:lstStyle/>
        <a:p>
          <a:endParaRPr lang="en-US"/>
        </a:p>
      </dgm:t>
    </dgm:pt>
    <dgm:pt modelId="{BE1F398F-6ACA-42ED-AB4D-BFCC1512A1BC}" type="sibTrans" cxnId="{0BFD6E2E-E976-4E1D-B6B7-FB85B7B1C82F}">
      <dgm:prSet/>
      <dgm:spPr/>
      <dgm:t>
        <a:bodyPr/>
        <a:lstStyle/>
        <a:p>
          <a:endParaRPr lang="en-US"/>
        </a:p>
      </dgm:t>
    </dgm:pt>
    <dgm:pt modelId="{683D353F-0488-4E01-90ED-DF847BF4D9AD}">
      <dgm:prSet/>
      <dgm:spPr/>
      <dgm:t>
        <a:bodyPr/>
        <a:lstStyle/>
        <a:p>
          <a:r>
            <a:rPr lang="en-US" dirty="0"/>
            <a:t>ID-card (registered nurse or equivalent if applicable) </a:t>
          </a:r>
        </a:p>
      </dgm:t>
    </dgm:pt>
    <dgm:pt modelId="{561422E2-6D9D-4967-AB63-68DA16A3F596}" type="parTrans" cxnId="{81494B3D-320E-4511-B9A4-55BAACF45DAB}">
      <dgm:prSet/>
      <dgm:spPr/>
      <dgm:t>
        <a:bodyPr/>
        <a:lstStyle/>
        <a:p>
          <a:endParaRPr lang="en-US"/>
        </a:p>
      </dgm:t>
    </dgm:pt>
    <dgm:pt modelId="{B8600A6E-1632-4759-874E-4C544C42131C}" type="sibTrans" cxnId="{81494B3D-320E-4511-B9A4-55BAACF45DAB}">
      <dgm:prSet/>
      <dgm:spPr/>
      <dgm:t>
        <a:bodyPr/>
        <a:lstStyle/>
        <a:p>
          <a:endParaRPr lang="en-US"/>
        </a:p>
      </dgm:t>
    </dgm:pt>
    <dgm:pt modelId="{A39910FB-2424-42C5-9973-7B3B2AB43AFE}" type="pres">
      <dgm:prSet presAssocID="{1C933137-C1B4-4DEA-8B53-C265B18A9BA4}" presName="linear" presStyleCnt="0">
        <dgm:presLayoutVars>
          <dgm:animLvl val="lvl"/>
          <dgm:resizeHandles val="exact"/>
        </dgm:presLayoutVars>
      </dgm:prSet>
      <dgm:spPr/>
    </dgm:pt>
    <dgm:pt modelId="{67F4AC58-4ACE-441D-982D-5397928279C9}" type="pres">
      <dgm:prSet presAssocID="{E38F9135-C79D-4717-9487-96B7B5528F73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19B1DE42-AA4E-4224-B31C-AA4D96A21C7F}" type="pres">
      <dgm:prSet presAssocID="{3C878F7C-A426-4BBF-B107-EF2C06DA0187}" presName="spacer" presStyleCnt="0"/>
      <dgm:spPr/>
    </dgm:pt>
    <dgm:pt modelId="{7722FD92-C8E9-454A-923D-7DDA030CDDE1}" type="pres">
      <dgm:prSet presAssocID="{B73417E6-72EC-4E42-AF73-AFF0040A5B48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3FA82E3B-6C6B-4F2B-954B-7B57098F61BC}" type="pres">
      <dgm:prSet presAssocID="{307466BB-437B-4798-9DDD-FFE5629B1120}" presName="spacer" presStyleCnt="0"/>
      <dgm:spPr/>
    </dgm:pt>
    <dgm:pt modelId="{6472AB9D-7108-4034-95A0-1F7D51C452BA}" type="pres">
      <dgm:prSet presAssocID="{787E9556-FEBD-4E21-8403-500DF8921B81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3DBDB766-8796-4D04-B8CC-5DA720B0F758}" type="pres">
      <dgm:prSet presAssocID="{5B185410-C42A-47A5-93FB-0A2E73C3E380}" presName="spacer" presStyleCnt="0"/>
      <dgm:spPr/>
    </dgm:pt>
    <dgm:pt modelId="{ACC6D8BC-17D7-4E8C-885E-B758B358F380}" type="pres">
      <dgm:prSet presAssocID="{789C5E4C-F6C6-48A5-9E03-1E04EB19A036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68112EC4-47E4-4CA8-82BB-76209F1F724E}" type="pres">
      <dgm:prSet presAssocID="{3D625715-09F6-4635-9CE9-4CD02A1E7867}" presName="spacer" presStyleCnt="0"/>
      <dgm:spPr/>
    </dgm:pt>
    <dgm:pt modelId="{858B8B50-0974-49BC-9196-FAE26794E550}" type="pres">
      <dgm:prSet presAssocID="{8555562A-1FD3-4685-8E24-A3F6A9D70A88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538ABEEC-802C-41AB-BFE6-B081DA7768E9}" type="pres">
      <dgm:prSet presAssocID="{38407B64-C3BD-4D62-9C03-2DF55F4663E1}" presName="spacer" presStyleCnt="0"/>
      <dgm:spPr/>
    </dgm:pt>
    <dgm:pt modelId="{563D443D-144D-467D-ABF5-075D57B37B39}" type="pres">
      <dgm:prSet presAssocID="{4EF0E9C6-38CF-45BF-A21C-867BC4FF9137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FE4FDABD-F269-4A93-880B-531B48A44451}" type="pres">
      <dgm:prSet presAssocID="{8AB326AA-1B15-41D5-AAE8-9347DBDAFAA6}" presName="spacer" presStyleCnt="0"/>
      <dgm:spPr/>
    </dgm:pt>
    <dgm:pt modelId="{98B49D12-DBD1-4AD7-BECE-8F7F23522473}" type="pres">
      <dgm:prSet presAssocID="{31802F56-EED5-4035-AD25-64D09E887718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2D180FF3-17ED-47E8-B49A-F85AE7ABF17C}" type="pres">
      <dgm:prSet presAssocID="{22544529-0FE3-4537-BC2F-4388A2150B6D}" presName="spacer" presStyleCnt="0"/>
      <dgm:spPr/>
    </dgm:pt>
    <dgm:pt modelId="{ED1A7252-A412-4323-B884-D6818EF083AE}" type="pres">
      <dgm:prSet presAssocID="{FB2FE33D-7C39-4195-980E-4AA0DEAA700F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F1A562B1-DD4C-4E8C-BE33-B2ABA4C569FD}" type="pres">
      <dgm:prSet presAssocID="{162734B8-BEC6-490B-849B-BD1075799EC3}" presName="spacer" presStyleCnt="0"/>
      <dgm:spPr/>
    </dgm:pt>
    <dgm:pt modelId="{59F7A1A3-892B-4069-88F8-C9A134254124}" type="pres">
      <dgm:prSet presAssocID="{410CDD90-F5C9-4C2B-AFC6-2B7BEA2CBFCF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E48A870A-F969-499B-B1F9-F3AFDD8C867A}" type="pres">
      <dgm:prSet presAssocID="{7EE02B76-FF5C-4A92-8F96-0B2BBA2C2F3F}" presName="spacer" presStyleCnt="0"/>
      <dgm:spPr/>
    </dgm:pt>
    <dgm:pt modelId="{7506858B-2E3E-496A-A796-C1E1B831086E}" type="pres">
      <dgm:prSet presAssocID="{7C615DB2-3E2F-45A8-BF76-69760F1FF84F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3D8CD843-6AD9-44D8-86E9-042399EBAA6E}" type="pres">
      <dgm:prSet presAssocID="{BE1F398F-6ACA-42ED-AB4D-BFCC1512A1BC}" presName="spacer" presStyleCnt="0"/>
      <dgm:spPr/>
    </dgm:pt>
    <dgm:pt modelId="{B96030FA-A0B3-4706-9513-F1B1E7A15550}" type="pres">
      <dgm:prSet presAssocID="{683D353F-0488-4E01-90ED-DF847BF4D9AD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0BFD6E2E-E976-4E1D-B6B7-FB85B7B1C82F}" srcId="{1C933137-C1B4-4DEA-8B53-C265B18A9BA4}" destId="{7C615DB2-3E2F-45A8-BF76-69760F1FF84F}" srcOrd="9" destOrd="0" parTransId="{3316E267-A370-4DC0-8A37-BDD3900736B0}" sibTransId="{BE1F398F-6ACA-42ED-AB4D-BFCC1512A1BC}"/>
    <dgm:cxn modelId="{5F6D0D38-5C31-4E8D-A067-8ED4442138AE}" type="presOf" srcId="{FB2FE33D-7C39-4195-980E-4AA0DEAA700F}" destId="{ED1A7252-A412-4323-B884-D6818EF083AE}" srcOrd="0" destOrd="0" presId="urn:microsoft.com/office/officeart/2005/8/layout/vList2"/>
    <dgm:cxn modelId="{7466503A-BA0F-4FA5-9635-C650768F58AF}" srcId="{1C933137-C1B4-4DEA-8B53-C265B18A9BA4}" destId="{E38F9135-C79D-4717-9487-96B7B5528F73}" srcOrd="0" destOrd="0" parTransId="{E9199A62-0754-4365-B155-0B48B4050DE4}" sibTransId="{3C878F7C-A426-4BBF-B107-EF2C06DA0187}"/>
    <dgm:cxn modelId="{81494B3D-320E-4511-B9A4-55BAACF45DAB}" srcId="{1C933137-C1B4-4DEA-8B53-C265B18A9BA4}" destId="{683D353F-0488-4E01-90ED-DF847BF4D9AD}" srcOrd="10" destOrd="0" parTransId="{561422E2-6D9D-4967-AB63-68DA16A3F596}" sibTransId="{B8600A6E-1632-4759-874E-4C544C42131C}"/>
    <dgm:cxn modelId="{D6F66546-5F6E-4A92-BA79-7AEBFFC3DBEC}" type="presOf" srcId="{410CDD90-F5C9-4C2B-AFC6-2B7BEA2CBFCF}" destId="{59F7A1A3-892B-4069-88F8-C9A134254124}" srcOrd="0" destOrd="0" presId="urn:microsoft.com/office/officeart/2005/8/layout/vList2"/>
    <dgm:cxn modelId="{51495549-ACCB-4134-953B-8D8B12C71990}" srcId="{1C933137-C1B4-4DEA-8B53-C265B18A9BA4}" destId="{787E9556-FEBD-4E21-8403-500DF8921B81}" srcOrd="2" destOrd="0" parTransId="{2C8E044D-3DFA-4AE6-A615-3127CE1E3DAB}" sibTransId="{5B185410-C42A-47A5-93FB-0A2E73C3E380}"/>
    <dgm:cxn modelId="{11A9B96F-F0A1-4E1C-8AB6-B31286B9690B}" type="presOf" srcId="{789C5E4C-F6C6-48A5-9E03-1E04EB19A036}" destId="{ACC6D8BC-17D7-4E8C-885E-B758B358F380}" srcOrd="0" destOrd="0" presId="urn:microsoft.com/office/officeart/2005/8/layout/vList2"/>
    <dgm:cxn modelId="{F4F45A50-04DC-4F18-8DF3-682D66852F57}" type="presOf" srcId="{1C933137-C1B4-4DEA-8B53-C265B18A9BA4}" destId="{A39910FB-2424-42C5-9973-7B3B2AB43AFE}" srcOrd="0" destOrd="0" presId="urn:microsoft.com/office/officeart/2005/8/layout/vList2"/>
    <dgm:cxn modelId="{6BEDFE53-5DE7-436F-8535-1AE12531BBB0}" srcId="{1C933137-C1B4-4DEA-8B53-C265B18A9BA4}" destId="{8555562A-1FD3-4685-8E24-A3F6A9D70A88}" srcOrd="4" destOrd="0" parTransId="{97DF8FC0-2FCF-4CB5-95D2-B25E88FA1970}" sibTransId="{38407B64-C3BD-4D62-9C03-2DF55F4663E1}"/>
    <dgm:cxn modelId="{6505B174-EF99-49EC-937A-4D06C6DE56F1}" srcId="{1C933137-C1B4-4DEA-8B53-C265B18A9BA4}" destId="{4EF0E9C6-38CF-45BF-A21C-867BC4FF9137}" srcOrd="5" destOrd="0" parTransId="{5CECDA49-C51A-4A50-BFEA-145711F89093}" sibTransId="{8AB326AA-1B15-41D5-AAE8-9347DBDAFAA6}"/>
    <dgm:cxn modelId="{6804C274-E211-4C73-9493-B0F28D438F87}" type="presOf" srcId="{7C615DB2-3E2F-45A8-BF76-69760F1FF84F}" destId="{7506858B-2E3E-496A-A796-C1E1B831086E}" srcOrd="0" destOrd="0" presId="urn:microsoft.com/office/officeart/2005/8/layout/vList2"/>
    <dgm:cxn modelId="{79B12E76-D2D7-4AC1-A623-CD946263565D}" srcId="{1C933137-C1B4-4DEA-8B53-C265B18A9BA4}" destId="{FB2FE33D-7C39-4195-980E-4AA0DEAA700F}" srcOrd="7" destOrd="0" parTransId="{AB3979BE-C9CD-4C4C-A1DA-72BF59D35133}" sibTransId="{162734B8-BEC6-490B-849B-BD1075799EC3}"/>
    <dgm:cxn modelId="{A3EC5087-D12B-4657-9B47-88C2C6169D10}" type="presOf" srcId="{8555562A-1FD3-4685-8E24-A3F6A9D70A88}" destId="{858B8B50-0974-49BC-9196-FAE26794E550}" srcOrd="0" destOrd="0" presId="urn:microsoft.com/office/officeart/2005/8/layout/vList2"/>
    <dgm:cxn modelId="{C8EB5A89-A7EC-4E3A-81E6-0DC6D903A003}" srcId="{1C933137-C1B4-4DEA-8B53-C265B18A9BA4}" destId="{31802F56-EED5-4035-AD25-64D09E887718}" srcOrd="6" destOrd="0" parTransId="{742B772E-0627-45E1-B25E-8441E5BEBC17}" sibTransId="{22544529-0FE3-4537-BC2F-4388A2150B6D}"/>
    <dgm:cxn modelId="{E8F364A1-D46C-4F9E-B0D4-AE739D048174}" type="presOf" srcId="{B73417E6-72EC-4E42-AF73-AFF0040A5B48}" destId="{7722FD92-C8E9-454A-923D-7DDA030CDDE1}" srcOrd="0" destOrd="0" presId="urn:microsoft.com/office/officeart/2005/8/layout/vList2"/>
    <dgm:cxn modelId="{A07037A3-9BEF-4582-A6AF-909AA0D7E921}" type="presOf" srcId="{E38F9135-C79D-4717-9487-96B7B5528F73}" destId="{67F4AC58-4ACE-441D-982D-5397928279C9}" srcOrd="0" destOrd="0" presId="urn:microsoft.com/office/officeart/2005/8/layout/vList2"/>
    <dgm:cxn modelId="{59C247AB-B615-495B-B496-CF39F1EA8FE6}" srcId="{1C933137-C1B4-4DEA-8B53-C265B18A9BA4}" destId="{B73417E6-72EC-4E42-AF73-AFF0040A5B48}" srcOrd="1" destOrd="0" parTransId="{6D31CF19-C222-49D9-9041-DE55C94241EE}" sibTransId="{307466BB-437B-4798-9DDD-FFE5629B1120}"/>
    <dgm:cxn modelId="{B842D5B3-ECCA-49B2-BCD3-5756673BEA19}" type="presOf" srcId="{787E9556-FEBD-4E21-8403-500DF8921B81}" destId="{6472AB9D-7108-4034-95A0-1F7D51C452BA}" srcOrd="0" destOrd="0" presId="urn:microsoft.com/office/officeart/2005/8/layout/vList2"/>
    <dgm:cxn modelId="{384508B6-B8F5-46E4-B214-18987312996F}" type="presOf" srcId="{683D353F-0488-4E01-90ED-DF847BF4D9AD}" destId="{B96030FA-A0B3-4706-9513-F1B1E7A15550}" srcOrd="0" destOrd="0" presId="urn:microsoft.com/office/officeart/2005/8/layout/vList2"/>
    <dgm:cxn modelId="{BDF467BA-2041-477F-9573-DE0C7911ED18}" type="presOf" srcId="{31802F56-EED5-4035-AD25-64D09E887718}" destId="{98B49D12-DBD1-4AD7-BECE-8F7F23522473}" srcOrd="0" destOrd="0" presId="urn:microsoft.com/office/officeart/2005/8/layout/vList2"/>
    <dgm:cxn modelId="{EFA021D4-49CC-443D-A875-F5E110E7CB68}" srcId="{1C933137-C1B4-4DEA-8B53-C265B18A9BA4}" destId="{789C5E4C-F6C6-48A5-9E03-1E04EB19A036}" srcOrd="3" destOrd="0" parTransId="{CCF0D379-90D2-4B0D-9216-74F69188DE67}" sibTransId="{3D625715-09F6-4635-9CE9-4CD02A1E7867}"/>
    <dgm:cxn modelId="{4E81E9E5-7BDF-4EC7-BFB6-3C342F7694A8}" type="presOf" srcId="{4EF0E9C6-38CF-45BF-A21C-867BC4FF9137}" destId="{563D443D-144D-467D-ABF5-075D57B37B39}" srcOrd="0" destOrd="0" presId="urn:microsoft.com/office/officeart/2005/8/layout/vList2"/>
    <dgm:cxn modelId="{B49103E7-AE03-43F3-AD00-A2EB1E5380E4}" srcId="{1C933137-C1B4-4DEA-8B53-C265B18A9BA4}" destId="{410CDD90-F5C9-4C2B-AFC6-2B7BEA2CBFCF}" srcOrd="8" destOrd="0" parTransId="{B34BA609-AEE8-4716-8A44-DB32CC4484A2}" sibTransId="{7EE02B76-FF5C-4A92-8F96-0B2BBA2C2F3F}"/>
    <dgm:cxn modelId="{93E25453-297B-4952-A9DC-A7BA32CE47C2}" type="presParOf" srcId="{A39910FB-2424-42C5-9973-7B3B2AB43AFE}" destId="{67F4AC58-4ACE-441D-982D-5397928279C9}" srcOrd="0" destOrd="0" presId="urn:microsoft.com/office/officeart/2005/8/layout/vList2"/>
    <dgm:cxn modelId="{48B77961-F539-4A18-A493-BDC7B45CDEB3}" type="presParOf" srcId="{A39910FB-2424-42C5-9973-7B3B2AB43AFE}" destId="{19B1DE42-AA4E-4224-B31C-AA4D96A21C7F}" srcOrd="1" destOrd="0" presId="urn:microsoft.com/office/officeart/2005/8/layout/vList2"/>
    <dgm:cxn modelId="{A821FF94-BFF3-49CF-905D-D5FB4BF17286}" type="presParOf" srcId="{A39910FB-2424-42C5-9973-7B3B2AB43AFE}" destId="{7722FD92-C8E9-454A-923D-7DDA030CDDE1}" srcOrd="2" destOrd="0" presId="urn:microsoft.com/office/officeart/2005/8/layout/vList2"/>
    <dgm:cxn modelId="{FB684837-9F81-4A55-A06D-CCE6CA541A1D}" type="presParOf" srcId="{A39910FB-2424-42C5-9973-7B3B2AB43AFE}" destId="{3FA82E3B-6C6B-4F2B-954B-7B57098F61BC}" srcOrd="3" destOrd="0" presId="urn:microsoft.com/office/officeart/2005/8/layout/vList2"/>
    <dgm:cxn modelId="{03E1225F-4BC3-4530-88B1-5A7E4F323683}" type="presParOf" srcId="{A39910FB-2424-42C5-9973-7B3B2AB43AFE}" destId="{6472AB9D-7108-4034-95A0-1F7D51C452BA}" srcOrd="4" destOrd="0" presId="urn:microsoft.com/office/officeart/2005/8/layout/vList2"/>
    <dgm:cxn modelId="{7CAAF71D-0202-47FF-8B14-1726AFE3F5E0}" type="presParOf" srcId="{A39910FB-2424-42C5-9973-7B3B2AB43AFE}" destId="{3DBDB766-8796-4D04-B8CC-5DA720B0F758}" srcOrd="5" destOrd="0" presId="urn:microsoft.com/office/officeart/2005/8/layout/vList2"/>
    <dgm:cxn modelId="{F36C9A6A-83DC-45E8-8000-62EF63DFB506}" type="presParOf" srcId="{A39910FB-2424-42C5-9973-7B3B2AB43AFE}" destId="{ACC6D8BC-17D7-4E8C-885E-B758B358F380}" srcOrd="6" destOrd="0" presId="urn:microsoft.com/office/officeart/2005/8/layout/vList2"/>
    <dgm:cxn modelId="{F6E86BC7-AD1F-42D1-96B3-31CF4A049EE2}" type="presParOf" srcId="{A39910FB-2424-42C5-9973-7B3B2AB43AFE}" destId="{68112EC4-47E4-4CA8-82BB-76209F1F724E}" srcOrd="7" destOrd="0" presId="urn:microsoft.com/office/officeart/2005/8/layout/vList2"/>
    <dgm:cxn modelId="{1A0BB409-5EFB-41F7-86F1-11029BA8C103}" type="presParOf" srcId="{A39910FB-2424-42C5-9973-7B3B2AB43AFE}" destId="{858B8B50-0974-49BC-9196-FAE26794E550}" srcOrd="8" destOrd="0" presId="urn:microsoft.com/office/officeart/2005/8/layout/vList2"/>
    <dgm:cxn modelId="{9D804123-28CA-4C04-9535-24AB0D071303}" type="presParOf" srcId="{A39910FB-2424-42C5-9973-7B3B2AB43AFE}" destId="{538ABEEC-802C-41AB-BFE6-B081DA7768E9}" srcOrd="9" destOrd="0" presId="urn:microsoft.com/office/officeart/2005/8/layout/vList2"/>
    <dgm:cxn modelId="{3DBEAEF7-8006-4981-88CC-80E8DB8A47E0}" type="presParOf" srcId="{A39910FB-2424-42C5-9973-7B3B2AB43AFE}" destId="{563D443D-144D-467D-ABF5-075D57B37B39}" srcOrd="10" destOrd="0" presId="urn:microsoft.com/office/officeart/2005/8/layout/vList2"/>
    <dgm:cxn modelId="{AD0362BC-FF79-4F8D-B53C-ED251DDB853D}" type="presParOf" srcId="{A39910FB-2424-42C5-9973-7B3B2AB43AFE}" destId="{FE4FDABD-F269-4A93-880B-531B48A44451}" srcOrd="11" destOrd="0" presId="urn:microsoft.com/office/officeart/2005/8/layout/vList2"/>
    <dgm:cxn modelId="{66CFFD8B-7BBD-4F35-B408-318BF9F2A993}" type="presParOf" srcId="{A39910FB-2424-42C5-9973-7B3B2AB43AFE}" destId="{98B49D12-DBD1-4AD7-BECE-8F7F23522473}" srcOrd="12" destOrd="0" presId="urn:microsoft.com/office/officeart/2005/8/layout/vList2"/>
    <dgm:cxn modelId="{1C562814-69E2-40B0-AE78-1533B92D0B82}" type="presParOf" srcId="{A39910FB-2424-42C5-9973-7B3B2AB43AFE}" destId="{2D180FF3-17ED-47E8-B49A-F85AE7ABF17C}" srcOrd="13" destOrd="0" presId="urn:microsoft.com/office/officeart/2005/8/layout/vList2"/>
    <dgm:cxn modelId="{F84E6225-FBD5-472C-A6FE-4D2E0493D453}" type="presParOf" srcId="{A39910FB-2424-42C5-9973-7B3B2AB43AFE}" destId="{ED1A7252-A412-4323-B884-D6818EF083AE}" srcOrd="14" destOrd="0" presId="urn:microsoft.com/office/officeart/2005/8/layout/vList2"/>
    <dgm:cxn modelId="{76BDD9B3-724C-40FD-A29B-96995D563AB1}" type="presParOf" srcId="{A39910FB-2424-42C5-9973-7B3B2AB43AFE}" destId="{F1A562B1-DD4C-4E8C-BE33-B2ABA4C569FD}" srcOrd="15" destOrd="0" presId="urn:microsoft.com/office/officeart/2005/8/layout/vList2"/>
    <dgm:cxn modelId="{6709CFCD-33DC-4C90-943B-0B8F067BCE7A}" type="presParOf" srcId="{A39910FB-2424-42C5-9973-7B3B2AB43AFE}" destId="{59F7A1A3-892B-4069-88F8-C9A134254124}" srcOrd="16" destOrd="0" presId="urn:microsoft.com/office/officeart/2005/8/layout/vList2"/>
    <dgm:cxn modelId="{2D08247B-639C-438B-98F8-9F985818E2A2}" type="presParOf" srcId="{A39910FB-2424-42C5-9973-7B3B2AB43AFE}" destId="{E48A870A-F969-499B-B1F9-F3AFDD8C867A}" srcOrd="17" destOrd="0" presId="urn:microsoft.com/office/officeart/2005/8/layout/vList2"/>
    <dgm:cxn modelId="{05A996C7-4292-45DE-B854-8F0AE9B0E188}" type="presParOf" srcId="{A39910FB-2424-42C5-9973-7B3B2AB43AFE}" destId="{7506858B-2E3E-496A-A796-C1E1B831086E}" srcOrd="18" destOrd="0" presId="urn:microsoft.com/office/officeart/2005/8/layout/vList2"/>
    <dgm:cxn modelId="{98CE3549-3523-4BC9-816E-8AB7F2EA60FB}" type="presParOf" srcId="{A39910FB-2424-42C5-9973-7B3B2AB43AFE}" destId="{3D8CD843-6AD9-44D8-86E9-042399EBAA6E}" srcOrd="19" destOrd="0" presId="urn:microsoft.com/office/officeart/2005/8/layout/vList2"/>
    <dgm:cxn modelId="{C2E75D79-128E-4138-B5A8-94571F4F2D9C}" type="presParOf" srcId="{A39910FB-2424-42C5-9973-7B3B2AB43AFE}" destId="{B96030FA-A0B3-4706-9513-F1B1E7A15550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F4AC58-4ACE-441D-982D-5397928279C9}">
      <dsp:nvSpPr>
        <dsp:cNvPr id="0" name=""/>
        <dsp:cNvSpPr/>
      </dsp:nvSpPr>
      <dsp:spPr>
        <a:xfrm>
          <a:off x="0" y="738785"/>
          <a:ext cx="5286895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Proof of Employment (pay slips or a contract)</a:t>
          </a:r>
        </a:p>
      </dsp:txBody>
      <dsp:txXfrm>
        <a:off x="18734" y="757519"/>
        <a:ext cx="5249427" cy="346292"/>
      </dsp:txXfrm>
    </dsp:sp>
    <dsp:sp modelId="{7722FD92-C8E9-454A-923D-7DDA030CDDE1}">
      <dsp:nvSpPr>
        <dsp:cNvPr id="0" name=""/>
        <dsp:cNvSpPr/>
      </dsp:nvSpPr>
      <dsp:spPr>
        <a:xfrm>
          <a:off x="0" y="1168625"/>
          <a:ext cx="5286895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Resume </a:t>
          </a:r>
        </a:p>
      </dsp:txBody>
      <dsp:txXfrm>
        <a:off x="18734" y="1187359"/>
        <a:ext cx="5249427" cy="346292"/>
      </dsp:txXfrm>
    </dsp:sp>
    <dsp:sp modelId="{6472AB9D-7108-4034-95A0-1F7D51C452BA}">
      <dsp:nvSpPr>
        <dsp:cNvPr id="0" name=""/>
        <dsp:cNvSpPr/>
      </dsp:nvSpPr>
      <dsp:spPr>
        <a:xfrm>
          <a:off x="0" y="1598465"/>
          <a:ext cx="5286895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Certified copy of academic transcripts, education certificates</a:t>
          </a:r>
        </a:p>
      </dsp:txBody>
      <dsp:txXfrm>
        <a:off x="18734" y="1617199"/>
        <a:ext cx="5249427" cy="346292"/>
      </dsp:txXfrm>
    </dsp:sp>
    <dsp:sp modelId="{ACC6D8BC-17D7-4E8C-885E-B758B358F380}">
      <dsp:nvSpPr>
        <dsp:cNvPr id="0" name=""/>
        <dsp:cNvSpPr/>
      </dsp:nvSpPr>
      <dsp:spPr>
        <a:xfrm>
          <a:off x="0" y="2028305"/>
          <a:ext cx="5286895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Digital photo (passport size) </a:t>
          </a:r>
        </a:p>
      </dsp:txBody>
      <dsp:txXfrm>
        <a:off x="18734" y="2047039"/>
        <a:ext cx="5249427" cy="346292"/>
      </dsp:txXfrm>
    </dsp:sp>
    <dsp:sp modelId="{858B8B50-0974-49BC-9196-FAE26794E550}">
      <dsp:nvSpPr>
        <dsp:cNvPr id="0" name=""/>
        <dsp:cNvSpPr/>
      </dsp:nvSpPr>
      <dsp:spPr>
        <a:xfrm>
          <a:off x="0" y="2458145"/>
          <a:ext cx="5286895" cy="3837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Passport </a:t>
          </a:r>
        </a:p>
      </dsp:txBody>
      <dsp:txXfrm>
        <a:off x="18734" y="2476879"/>
        <a:ext cx="5249427" cy="346292"/>
      </dsp:txXfrm>
    </dsp:sp>
    <dsp:sp modelId="{563D443D-144D-467D-ABF5-075D57B37B39}">
      <dsp:nvSpPr>
        <dsp:cNvPr id="0" name=""/>
        <dsp:cNvSpPr/>
      </dsp:nvSpPr>
      <dsp:spPr>
        <a:xfrm>
          <a:off x="0" y="2887985"/>
          <a:ext cx="5286895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Birth certificates </a:t>
          </a:r>
        </a:p>
      </dsp:txBody>
      <dsp:txXfrm>
        <a:off x="18734" y="2906719"/>
        <a:ext cx="5249427" cy="346292"/>
      </dsp:txXfrm>
    </dsp:sp>
    <dsp:sp modelId="{98B49D12-DBD1-4AD7-BECE-8F7F23522473}">
      <dsp:nvSpPr>
        <dsp:cNvPr id="0" name=""/>
        <dsp:cNvSpPr/>
      </dsp:nvSpPr>
      <dsp:spPr>
        <a:xfrm>
          <a:off x="0" y="3317825"/>
          <a:ext cx="5286895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Marriage certificate (if applicable) </a:t>
          </a:r>
        </a:p>
      </dsp:txBody>
      <dsp:txXfrm>
        <a:off x="18734" y="3336559"/>
        <a:ext cx="5249427" cy="346292"/>
      </dsp:txXfrm>
    </dsp:sp>
    <dsp:sp modelId="{ED1A7252-A412-4323-B884-D6818EF083AE}">
      <dsp:nvSpPr>
        <dsp:cNvPr id="0" name=""/>
        <dsp:cNvSpPr/>
      </dsp:nvSpPr>
      <dsp:spPr>
        <a:xfrm>
          <a:off x="0" y="3747665"/>
          <a:ext cx="5286895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English language test results </a:t>
          </a:r>
        </a:p>
      </dsp:txBody>
      <dsp:txXfrm>
        <a:off x="18734" y="3766399"/>
        <a:ext cx="5249427" cy="346292"/>
      </dsp:txXfrm>
    </dsp:sp>
    <dsp:sp modelId="{59F7A1A3-892B-4069-88F8-C9A134254124}">
      <dsp:nvSpPr>
        <dsp:cNvPr id="0" name=""/>
        <dsp:cNvSpPr/>
      </dsp:nvSpPr>
      <dsp:spPr>
        <a:xfrm>
          <a:off x="0" y="4177505"/>
          <a:ext cx="5286895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Drivers license </a:t>
          </a:r>
        </a:p>
      </dsp:txBody>
      <dsp:txXfrm>
        <a:off x="18734" y="4196239"/>
        <a:ext cx="5249427" cy="346292"/>
      </dsp:txXfrm>
    </dsp:sp>
    <dsp:sp modelId="{7506858B-2E3E-496A-A796-C1E1B831086E}">
      <dsp:nvSpPr>
        <dsp:cNvPr id="0" name=""/>
        <dsp:cNvSpPr/>
      </dsp:nvSpPr>
      <dsp:spPr>
        <a:xfrm>
          <a:off x="0" y="4607345"/>
          <a:ext cx="5286895" cy="3837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Social security Identity document with number </a:t>
          </a:r>
        </a:p>
      </dsp:txBody>
      <dsp:txXfrm>
        <a:off x="18734" y="4626079"/>
        <a:ext cx="5249427" cy="346292"/>
      </dsp:txXfrm>
    </dsp:sp>
    <dsp:sp modelId="{B96030FA-A0B3-4706-9513-F1B1E7A15550}">
      <dsp:nvSpPr>
        <dsp:cNvPr id="0" name=""/>
        <dsp:cNvSpPr/>
      </dsp:nvSpPr>
      <dsp:spPr>
        <a:xfrm>
          <a:off x="0" y="5037185"/>
          <a:ext cx="5286895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ID-card (registered nurse or equivalent if applicable) </a:t>
          </a:r>
        </a:p>
      </dsp:txBody>
      <dsp:txXfrm>
        <a:off x="18734" y="5055919"/>
        <a:ext cx="5249427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721D-43BD-78BF-2439-B84006127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87A00-D096-6C97-A06B-EC2CFC86C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4F1ED-D4F6-8C3E-AFF7-F438B370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8605D-D225-8F2C-10AD-9162E0E3C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B1C4-4AFA-F328-8E73-2F299E12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069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B09B-E667-61DA-F7A9-39B53CAB9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E05F7-5D39-12C3-33DD-A4827980C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AAD46-3AF1-B746-F726-D8AB060F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70383-16F3-A651-FA0B-241A07716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2B7B4-DA8C-27D5-72A0-1D0C9EB70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45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2038C4-4BA2-B10F-1A90-C0DFA5418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AD563-FD67-0EF9-327A-1E1E10949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CB4A8-9337-2D6E-20C4-E2F67BB3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2D639-31D7-AD4F-8984-13B52A521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E6F5B-9667-7FF9-75B1-B9172333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227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5B8B-5806-133D-A0E8-B24B39A80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7B6AF-AA0B-0987-3181-EE82AC563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E89E8-237A-B5C4-F79C-0F104D5B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09A17-7322-DFC0-DB25-10A45334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D6148-83F2-A401-A565-42F26E31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17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5530F-E376-DE1B-1CAE-C34535834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579AE-2D71-A540-76DF-12FC18044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26003-F8A4-6293-27E3-6B4CED8AF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67B29-0957-1CFB-B3C0-DD6A79D7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B71C1-9356-72D5-5D24-F1A61C60D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100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383E-2933-839E-4769-C8F85BC75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F8489-AB77-F80C-B89D-AC97835B3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FA355-CEF1-0354-0002-5D53CD73A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F0261-7501-DE5B-0A14-E4BF206D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F4193-44DC-A5C1-84AC-838FD28E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964E9-4BA9-0AC0-C89A-B0E87767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36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622C2-64E6-248D-8A85-7EAB8D86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53738-630A-CB30-2FC1-CCB704A2F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5B657-7C5D-6BD3-379A-BBDFA1A9A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CD61F-795E-5EEF-BEE0-02AE6340A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2FC80-0BD7-0463-905D-021C60CEC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15DB52-AB49-9F4F-9E0A-FF533BC27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9717A1-A62E-2CA4-6A70-7706C8D6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235766-5522-D622-4DDE-D4D7A4E0C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409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C100-5601-FD06-BAB8-DC34D880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E2086-4BE4-135F-ADC6-F240D85B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3404C-9B41-066C-4065-C8E1B0A30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EE009-B087-F19B-63DE-89AC9080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451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934DFF-F800-431A-A90B-9402D4D4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612BA-9E00-D0D8-7168-AEA50180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6EE0B-CEA0-CC15-282C-756803C4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94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5E93-F0A1-F49B-C3E7-FC1D96CF8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CC4C-D3AC-662A-A7E2-098F58A6C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098015-C4AC-DDCC-55E7-D684C1A1F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42377-E07D-123E-50B0-67AC9DA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8C8D2-E168-31E8-BAA1-BD1118B57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E7E56-FCED-BF47-1E84-225A8273A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92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BFA8C-6F1A-08F9-469A-1FCB37AC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0139D9-BED3-388B-2357-345693C22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87296B-149E-2BC5-3F73-29226E174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C0269-6B48-A0D5-AFB4-2D14AA7B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D7699-0A2D-ED0D-B436-402D9CC7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0A614-E530-053B-0EB5-ACF73486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67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26D7C0-95D0-7CA6-E5AC-C68DFA5D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9600F-47EF-466D-55E6-4D67503A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5C6DB-F99B-E03B-46D6-C88EA72B1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5CCB2-7414-49A4-A340-F560139D8A0F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0A0FF-9E47-711A-3962-682F68ACD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9590F-860A-FB8E-FDE3-1FEF17133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91764-17DB-4A6B-814D-05DB78D7769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965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mikemcd/2527792696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.in/article/jobs/theres-a-rise-in-healthcare-management-jobs-in-india-1850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8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4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3F068-F5A1-2595-9AC6-E6A593E45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85" y="1152144"/>
            <a:ext cx="3794760" cy="3072393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The </a:t>
            </a:r>
            <a:r>
              <a:rPr lang="en-US" sz="4800" b="1" dirty="0"/>
              <a:t>Best</a:t>
            </a:r>
            <a:r>
              <a:rPr lang="en-US" sz="4800" dirty="0"/>
              <a:t> Pathway to be in Health Care in Australia</a:t>
            </a:r>
            <a:endParaRPr lang="en-CA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B5BF9-1869-F2C7-D2C5-4A5CE6E3F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684" y="4462272"/>
            <a:ext cx="3794760" cy="1272831"/>
          </a:xfrm>
        </p:spPr>
        <p:txBody>
          <a:bodyPr anchor="t">
            <a:normAutofit fontScale="77500" lnSpcReduction="20000"/>
          </a:bodyPr>
          <a:lstStyle/>
          <a:p>
            <a:pPr algn="l"/>
            <a:r>
              <a:rPr lang="en-US" dirty="0"/>
              <a:t>“The greatest discovery of all time is that a person can change his future by merely changing his attitude” </a:t>
            </a:r>
          </a:p>
          <a:p>
            <a:pPr algn="l"/>
            <a:r>
              <a:rPr lang="en-US" dirty="0"/>
              <a:t>- Oprah Winfrey </a:t>
            </a:r>
            <a:endParaRPr lang="en-CA" dirty="0"/>
          </a:p>
        </p:txBody>
      </p:sp>
      <p:grpSp>
        <p:nvGrpSpPr>
          <p:cNvPr id="42" name="Group 16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7A5DDA9-DB76-87FF-6C36-B8DD440B4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810" y="382384"/>
            <a:ext cx="6118169" cy="611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9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000A71-EAA0-4A28-9813-F75E92716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Logo, company name&#10;&#10;Description automatically generated">
            <a:extLst>
              <a:ext uri="{FF2B5EF4-FFF2-40B4-BE49-F238E27FC236}">
                <a16:creationId xmlns:a16="http://schemas.microsoft.com/office/drawing/2014/main" id="{A29664F5-AA73-84F1-BE62-507F8DCC0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29" r="2186"/>
          <a:stretch/>
        </p:blipFill>
        <p:spPr>
          <a:xfrm>
            <a:off x="5842503" y="10"/>
            <a:ext cx="6349497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066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CE963C-31F2-4603-666D-2E62A3E6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264888" cy="2221992"/>
          </a:xfrm>
        </p:spPr>
        <p:txBody>
          <a:bodyPr>
            <a:normAutofit/>
          </a:bodyPr>
          <a:lstStyle/>
          <a:p>
            <a:r>
              <a:rPr lang="en-US" sz="4200" dirty="0"/>
              <a:t>Start Your New Life in Australia </a:t>
            </a:r>
            <a:endParaRPr lang="en-CA" sz="4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DEBFF3A-F831-4F03-A169-990BDB6B9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482B57DC-1F79-45B2-BCE1-90DBA8C85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24A129FB-07BB-4B55-A51A-C68ACC626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3DFD2534-C346-4D8B-BADC-498D82150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3E503FDC-469D-4CBD-87F0-0F7D59254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E80CFC49-28F2-41EB-85CF-CB6353742F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2E530C68-5FAA-4B3D-83A5-2530DBB73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C9D5D113-729D-432A-AC85-3D774D049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2F0DAFBB-AEBB-447A-913D-18410D27F9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50464B3B-EA79-44B8-9DBE-1A8439A1A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839F0E1B-9D6C-4E13-825E-7865F1BED7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047D2469-C792-4D62-A83B-7D1AAD73E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4CAE6AD1-D4EA-4B00-8426-38110AF77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2D951EC1-6C71-4B0C-B53E-CCF40F62E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63E8522-E862-4C0A-8DD4-3B86DBF3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15EFDA54-68F3-49DB-B566-8BC4E2027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FAAA774-C0B3-47D0-B5A5-35CBCEB62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49A180CD-11A9-4E30-84E9-88923E7A6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F62307C1-3A86-49DC-ABDB-8AB66283D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ABAC793E-C6AB-46FD-BE83-225A574D1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028CC8AC-CFD0-4F2B-B875-754CAEDA0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20AAB9-D7DE-8F53-8860-3BCAEBE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8" y="3531476"/>
            <a:ext cx="4185745" cy="303486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hr.aisa@tspaustralia.com.au</a:t>
            </a:r>
          </a:p>
          <a:p>
            <a:r>
              <a:rPr lang="en-US" sz="1800" dirty="0"/>
              <a:t>+61 3 8640 0915</a:t>
            </a:r>
          </a:p>
          <a:p>
            <a:r>
              <a:rPr lang="en-US" sz="1800" dirty="0"/>
              <a:t>https://www.tspaustralia.com.au/</a:t>
            </a:r>
          </a:p>
        </p:txBody>
      </p:sp>
    </p:spTree>
    <p:extLst>
      <p:ext uri="{BB962C8B-B14F-4D97-AF65-F5344CB8AC3E}">
        <p14:creationId xmlns:p14="http://schemas.microsoft.com/office/powerpoint/2010/main" val="333016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50C687-86B5-4248-BEBB-0B59B7977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066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7A2F6-848F-FC3C-8104-229286D12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264888" cy="2221992"/>
          </a:xfrm>
        </p:spPr>
        <p:txBody>
          <a:bodyPr>
            <a:normAutofit/>
          </a:bodyPr>
          <a:lstStyle/>
          <a:p>
            <a:r>
              <a:rPr lang="en-US" sz="4200" dirty="0"/>
              <a:t>Who We Are</a:t>
            </a:r>
            <a:endParaRPr lang="en-CA" sz="4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9B4CF53-BC95-46A2-B37D-D05450472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82FB6946-B6BC-49D3-BB97-5BB97BCDA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D7D05801-3139-44B5-9BA4-80BF38143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C1285406-A9A8-420E-B8E4-793B60049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8B3D20EE-1C4E-4D4C-BCA6-8EDFF7C50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C1515A89-664B-462C-9F5A-1E58EC54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A3161A7D-FA76-4326-BAB9-6E0233A01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A24BE7B-1AAC-463B-9FEF-7590317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56AB4F15-4844-457A-AF46-3D1D1AE34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2260C4BD-CAAF-4776-AD3C-8449E4750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BFEFE041-1ED6-448D-AB61-539755AB9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91B5294C-A473-487E-B001-D0B9E60E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1CB2FBA8-54F5-4AAC-A317-EE8CD705E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260C043C-3DD1-45AE-8C57-3B00D0583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05C5C-202A-4D8F-BE6C-10BBC01B0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D5F0CE7E-3C13-48B7-B758-56D1ECF99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62231363-AC94-4C4D-A832-B5F6C25F0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109068F2-E473-4D37-8B86-E277B12CE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69243EA3-CC31-43A5-B7BA-8077D9945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1597D69-9411-4FE0-9741-385ED1D4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AEC6CFC5-C230-4B82-B3DA-852FC60C2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ECA89-6E16-5A26-C162-1EA8C86C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8" y="3531476"/>
            <a:ext cx="4264888" cy="3034862"/>
          </a:xfrm>
        </p:spPr>
        <p:txBody>
          <a:bodyPr anchor="ctr">
            <a:normAutofit/>
          </a:bodyPr>
          <a:lstStyle/>
          <a:p>
            <a:r>
              <a:rPr lang="en-US" sz="1300" dirty="0"/>
              <a:t>We are a consultancy firm for new migrants</a:t>
            </a:r>
          </a:p>
          <a:p>
            <a:r>
              <a:rPr lang="en-US" sz="1300" dirty="0"/>
              <a:t>We make </a:t>
            </a:r>
            <a:r>
              <a:rPr lang="en-US" sz="1300" b="1" dirty="0"/>
              <a:t>education, skills development and career pathways </a:t>
            </a:r>
            <a:r>
              <a:rPr lang="en-US" sz="1300" dirty="0"/>
              <a:t>in Australia accessible</a:t>
            </a:r>
          </a:p>
          <a:p>
            <a:r>
              <a:rPr lang="en-US" sz="1300" dirty="0"/>
              <a:t>We provide personalized support and services to fulfill the needs of our clients</a:t>
            </a:r>
          </a:p>
          <a:p>
            <a:r>
              <a:rPr lang="en-AU" sz="1300" dirty="0"/>
              <a:t>Through our sister company, </a:t>
            </a:r>
            <a:r>
              <a:rPr lang="en-AU" sz="1300" b="1" dirty="0"/>
              <a:t>GP Doctors Australia</a:t>
            </a:r>
            <a:r>
              <a:rPr lang="en-AU" sz="1300" dirty="0"/>
              <a:t>, we work closely with employers and education providers to identify employment opportunities and areas where skills are in demand as well as recognise key education options</a:t>
            </a:r>
          </a:p>
          <a:p>
            <a:r>
              <a:rPr lang="en-AU" sz="1300" dirty="0"/>
              <a:t>Our team is highly qualified, experienced, dedicated and determined to deliver service excellence to meet the requirements of migrants and employers</a:t>
            </a:r>
            <a:endParaRPr lang="en-US" sz="1300" dirty="0"/>
          </a:p>
          <a:p>
            <a:endParaRPr lang="en-CA" sz="1300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6B6B3D7-FDEE-24EC-0F3A-B3B78CEFF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7040" y="665606"/>
            <a:ext cx="5526788" cy="552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9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A49435-E075-4822-9D18-0D1331C9F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883" y="1"/>
            <a:ext cx="1219988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ECD22B-E052-46DC-09B1-766DD524A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088933" cy="2147520"/>
          </a:xfrm>
        </p:spPr>
        <p:txBody>
          <a:bodyPr>
            <a:normAutofit/>
          </a:bodyPr>
          <a:lstStyle/>
          <a:p>
            <a:r>
              <a:rPr lang="en-US" sz="4000" dirty="0"/>
              <a:t>Our Track Record</a:t>
            </a:r>
            <a:endParaRPr lang="en-CA" sz="4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AE24FC-E697-4150-A4E9-7038F7232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B6E6A6DC-8190-4538-9EAF-6D2DA32F2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6A0F9E64-E4D5-4F5D-8DC8-4D718FB4E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8B14D11E-46EC-4472-B641-2B229466B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CBCC03E8-EFA8-4481-85F5-6D67FD43B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0AEDB5B1-8ED2-479D-B390-166313445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32736CD4-ACBB-4E31-A595-77721EE5F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840EDB8A-0A05-4A4D-9131-B0C9913AD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97852E7D-B6DA-4315-9AB0-F38BDF42C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042626BE-3A9A-4473-9CDB-891652CF9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26990F26-ADA3-4903-BD10-FB3F028C4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14323D42-A322-4207-857F-82B98209C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F9D23351-DEBD-4512-90A7-4603F9CA6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53C35052-0CBF-4794-B3FE-7CF81F06A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DE00348F-61C1-4BAF-A2DE-51D1FA9DC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740C38A9-2B2E-4547-9000-43FE77D14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8170394A-2958-4790-9EFB-6DA2EC131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0D08350-9D6D-4252-8A04-D0422792B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854E4015-5352-4DFB-A8D1-2F380D399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35C5FE1-6BD5-4F30-AF61-12736BBAD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DDBBD31D-9CD8-4380-A5C6-A03D916CD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9A2EE-1EE4-4C32-6E2C-B160A6792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31476"/>
            <a:ext cx="4088932" cy="3034862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Started with GP Doctors Australia providing employment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14 years in service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First to place an OVESEAS TRAINED NURSE in 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Permanently placed 2500 APHRA  Registered Nurses and Doctors to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With TSP Australia paving way for students and GP Doctors Australia ensuring employment, we provide an end-to-end consultancy service for new migrants in the healthcare industry</a:t>
            </a:r>
          </a:p>
          <a:p>
            <a:endParaRPr lang="en-CA" sz="1400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92819EA-30A6-4971-D404-6FC062882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6074" y="730949"/>
            <a:ext cx="5496116" cy="549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0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5A49435-E075-4822-9D18-0D1331C9F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883" y="1"/>
            <a:ext cx="1219988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8900F0-DBAA-CAE7-955E-19068961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088933" cy="2147520"/>
          </a:xfrm>
        </p:spPr>
        <p:txBody>
          <a:bodyPr>
            <a:normAutofit/>
          </a:bodyPr>
          <a:lstStyle/>
          <a:p>
            <a:r>
              <a:rPr lang="en-US" sz="4000"/>
              <a:t>Why Australia? </a:t>
            </a:r>
            <a:endParaRPr lang="en-CA" sz="40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3AE24FC-E697-4150-A4E9-7038F7232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B6E6A6DC-8190-4538-9EAF-6D2DA32F2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6A0F9E64-E4D5-4F5D-8DC8-4D718FB4E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8B14D11E-46EC-4472-B641-2B229466BC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CBCC03E8-EFA8-4481-85F5-6D67FD43B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0AEDB5B1-8ED2-479D-B390-166313445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32736CD4-ACBB-4E31-A595-77721EE5F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840EDB8A-0A05-4A4D-9131-B0C9913AD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97852E7D-B6DA-4315-9AB0-F38BDF42C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042626BE-3A9A-4473-9CDB-891652CF9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26990F26-ADA3-4903-BD10-FB3F028C4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14323D42-A322-4207-857F-82B98209C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F9D23351-DEBD-4512-90A7-4603F9CA6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53C35052-0CBF-4794-B3FE-7CF81F06A6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DE00348F-61C1-4BAF-A2DE-51D1FA9DC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740C38A9-2B2E-4547-9000-43FE77D147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8170394A-2958-4790-9EFB-6DA2EC131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A0D08350-9D6D-4252-8A04-D0422792B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854E4015-5352-4DFB-A8D1-2F380D399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35C5FE1-6BD5-4F30-AF61-12736BBAD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DDBBD31D-9CD8-4380-A5C6-A03D916CD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1C7-521F-52E6-8839-12059E48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31476"/>
            <a:ext cx="4088932" cy="303486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Live in a world-leading country in:</a:t>
            </a:r>
          </a:p>
          <a:p>
            <a:r>
              <a:rPr lang="en-US" sz="1800" dirty="0"/>
              <a:t>The environment </a:t>
            </a:r>
          </a:p>
          <a:p>
            <a:r>
              <a:rPr lang="en-CA" sz="1800" dirty="0"/>
              <a:t>The economy </a:t>
            </a:r>
          </a:p>
          <a:p>
            <a:r>
              <a:rPr lang="en-CA" sz="1800" dirty="0"/>
              <a:t>The education system </a:t>
            </a:r>
          </a:p>
          <a:p>
            <a:r>
              <a:rPr lang="en-CA" sz="1800" dirty="0"/>
              <a:t>The healthcare system </a:t>
            </a:r>
          </a:p>
          <a:p>
            <a:r>
              <a:rPr lang="en-CA" sz="1800" dirty="0"/>
              <a:t>The communities </a:t>
            </a:r>
          </a:p>
        </p:txBody>
      </p:sp>
      <p:pic>
        <p:nvPicPr>
          <p:cNvPr id="5" name="Picture 4" descr="A picture containing sky, building, water, outdoor&#10;&#10;Description automatically generated">
            <a:extLst>
              <a:ext uri="{FF2B5EF4-FFF2-40B4-BE49-F238E27FC236}">
                <a16:creationId xmlns:a16="http://schemas.microsoft.com/office/drawing/2014/main" id="{FB873BA3-950B-C85A-7951-309CD0A88F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8597" y="2304137"/>
            <a:ext cx="5731071" cy="23497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644F96-F700-C8EE-4D61-D8FE6E18285A}"/>
              </a:ext>
            </a:extLst>
          </p:cNvPr>
          <p:cNvSpPr txBox="1"/>
          <p:nvPr/>
        </p:nvSpPr>
        <p:spPr>
          <a:xfrm>
            <a:off x="9370341" y="4453821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3" tooltip="https://www.flickr.com/photos/mikemcd/2527792696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7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50C687-86B5-4248-BEBB-0B59B7977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066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5854FF-B824-F059-8256-9B700180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264888" cy="2221992"/>
          </a:xfrm>
        </p:spPr>
        <p:txBody>
          <a:bodyPr>
            <a:normAutofit/>
          </a:bodyPr>
          <a:lstStyle/>
          <a:p>
            <a:r>
              <a:rPr lang="en-US" sz="4200"/>
              <a:t>The Opportunity </a:t>
            </a:r>
            <a:endParaRPr lang="en-CA" sz="4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B4CF53-BC95-46A2-B37D-D05450472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82FB6946-B6BC-49D3-BB97-5BB97BCDA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D7D05801-3139-44B5-9BA4-80BF38143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C1285406-A9A8-420E-B8E4-793B60049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B3D20EE-1C4E-4D4C-BCA6-8EDFF7C50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C1515A89-664B-462C-9F5A-1E58EC54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3161A7D-FA76-4326-BAB9-6E0233A01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AA24BE7B-1AAC-463B-9FEF-7590317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6AB4F15-4844-457A-AF46-3D1D1AE34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2260C4BD-CAAF-4776-AD3C-8449E4750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BFEFE041-1ED6-448D-AB61-539755AB9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1B5294C-A473-487E-B001-D0B9E60E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CB2FBA8-54F5-4AAC-A317-EE8CD705E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260C043C-3DD1-45AE-8C57-3B00D0583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2AF05C5C-202A-4D8F-BE6C-10BBC01B0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D5F0CE7E-3C13-48B7-B758-56D1ECF99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2231363-AC94-4C4D-A832-B5F6C25F0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109068F2-E473-4D37-8B86-E277B12CE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9243EA3-CC31-43A5-B7BA-8077D9945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81597D69-9411-4FE0-9741-385ED1D4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AEC6CFC5-C230-4B82-B3DA-852FC60C2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9A16FC3-20A8-1E97-F0EB-77D5DE84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8" y="3531476"/>
            <a:ext cx="4264888" cy="3034862"/>
          </a:xfrm>
        </p:spPr>
        <p:txBody>
          <a:bodyPr anchor="ctr">
            <a:normAutofit/>
          </a:bodyPr>
          <a:lstStyle/>
          <a:p>
            <a:r>
              <a:rPr lang="en-US" sz="1400"/>
              <a:t>In as little as 64 weeks, receive an </a:t>
            </a:r>
          </a:p>
          <a:p>
            <a:pPr lvl="1"/>
            <a:r>
              <a:rPr lang="en-US" sz="1400"/>
              <a:t>Education </a:t>
            </a:r>
          </a:p>
          <a:p>
            <a:pPr lvl="1"/>
            <a:r>
              <a:rPr lang="en-US" sz="1400"/>
              <a:t>Work permit </a:t>
            </a:r>
          </a:p>
          <a:p>
            <a:pPr lvl="1"/>
            <a:r>
              <a:rPr lang="en-US" sz="1400"/>
              <a:t>Guaranteed work hours </a:t>
            </a:r>
          </a:p>
          <a:p>
            <a:pPr lvl="1"/>
            <a:r>
              <a:rPr lang="en-US" sz="1400"/>
              <a:t>A pathway to permanent residency in Australia</a:t>
            </a:r>
          </a:p>
          <a:p>
            <a:pPr lvl="1"/>
            <a:endParaRPr lang="en-US" sz="1400"/>
          </a:p>
          <a:p>
            <a:pPr lvl="1"/>
            <a:r>
              <a:rPr lang="en-US" sz="1400"/>
              <a:t>If you worked as a: registered nurse, caregiver, hospitality worker, teacher, hairdresser, or were a recent graduate, this program is right for you.</a:t>
            </a:r>
          </a:p>
          <a:p>
            <a:pPr lvl="1"/>
            <a:r>
              <a:rPr lang="en-US" sz="1400" b="1"/>
              <a:t>EXPERIENCE IN YOUR FIELD IS PREFERRED BUT </a:t>
            </a:r>
            <a:r>
              <a:rPr lang="en-US" sz="1400" b="1" u="sng"/>
              <a:t>NOT</a:t>
            </a:r>
            <a:r>
              <a:rPr lang="en-US" sz="1400" b="1"/>
              <a:t> ESSENTIAL </a:t>
            </a:r>
            <a:r>
              <a:rPr lang="en-US" sz="1400"/>
              <a:t> </a:t>
            </a:r>
            <a:endParaRPr lang="en-CA" sz="140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5986524A-29A0-58D2-3317-F0E76DE27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77040" y="1874591"/>
            <a:ext cx="5526788" cy="310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3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58CB0-09AF-E569-A8F4-4DDB9FE45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000"/>
              <a:t>TSP-HC-2022 Pathway Requirements</a:t>
            </a:r>
            <a:endParaRPr lang="en-CA" sz="50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03231-81D4-44E9-9FC5-76C68A4B1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IELTS Academic Overall 5.5 (no band score less than 5) OR</a:t>
            </a:r>
          </a:p>
          <a:p>
            <a:r>
              <a:rPr lang="en-US" sz="2200" dirty="0"/>
              <a:t>PTE Overall 42 (no module less than 36) </a:t>
            </a:r>
          </a:p>
          <a:p>
            <a:r>
              <a:rPr lang="en-US" sz="2200" dirty="0"/>
              <a:t>Grade 12 graduate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0821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2AB246-1ED1-F910-32B9-F4D08000E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 dirty="0"/>
              <a:t>How it Works</a:t>
            </a:r>
            <a:endParaRPr lang="en-CA" sz="5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25D13-D29C-2990-6DF2-02DC7FAF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en-US" sz="2000"/>
              <a:t>Offshore – 3 months (outside of Australia) </a:t>
            </a:r>
          </a:p>
          <a:p>
            <a:pPr lvl="1"/>
            <a:r>
              <a:rPr lang="en-US" sz="2000"/>
              <a:t>Enrollment in CERTIFICATE III IN HEALTHCARE </a:t>
            </a:r>
          </a:p>
          <a:p>
            <a:pPr lvl="1"/>
            <a:r>
              <a:rPr lang="en-US" sz="2000"/>
              <a:t>Application for Student Visa (processed by TSP Migration Services)</a:t>
            </a:r>
          </a:p>
          <a:p>
            <a:pPr lvl="1"/>
            <a:r>
              <a:rPr lang="en-US" sz="2000"/>
              <a:t>6</a:t>
            </a:r>
            <a:r>
              <a:rPr lang="en-US" sz="2000" baseline="30000"/>
              <a:t>th</a:t>
            </a:r>
            <a:r>
              <a:rPr lang="en-US" sz="2000"/>
              <a:t> week – Employer interview </a:t>
            </a:r>
          </a:p>
          <a:p>
            <a:r>
              <a:rPr lang="en-US" sz="2000"/>
              <a:t>Onshore – 12 months (inside of Australia) </a:t>
            </a:r>
          </a:p>
          <a:p>
            <a:pPr lvl="1"/>
            <a:r>
              <a:rPr lang="en-US" sz="2000"/>
              <a:t>Commence clinical &amp; soft skills training for 3 weeks </a:t>
            </a:r>
          </a:p>
          <a:p>
            <a:pPr lvl="1"/>
            <a:r>
              <a:rPr lang="en-US" sz="2000"/>
              <a:t>Enrollment in CERTIFICATE IV IN HEALTHCARE </a:t>
            </a:r>
          </a:p>
          <a:p>
            <a:pPr lvl="1"/>
            <a:r>
              <a:rPr lang="en-US" sz="2000"/>
              <a:t>Employer introduction and orientation </a:t>
            </a:r>
          </a:p>
          <a:p>
            <a:pPr lvl="1"/>
            <a:r>
              <a:rPr lang="en-US" sz="2000" b="1"/>
              <a:t>EARN $1,200 AUD PER WEEK ($62,000 AUD Annually) </a:t>
            </a:r>
            <a:endParaRPr lang="en-CA" sz="2000" b="1"/>
          </a:p>
        </p:txBody>
      </p:sp>
    </p:spTree>
    <p:extLst>
      <p:ext uri="{BB962C8B-B14F-4D97-AF65-F5344CB8AC3E}">
        <p14:creationId xmlns:p14="http://schemas.microsoft.com/office/powerpoint/2010/main" val="234563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544D1E-98D1-343A-03B7-0DD9BD9A2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/>
              <a:t>Included Benefits </a:t>
            </a:r>
            <a:endParaRPr lang="en-CA" sz="54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0ECCF-5E2B-A29C-1F07-EF848F614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r>
              <a:rPr lang="en-GB" sz="2200"/>
              <a:t>CERTIFICATE III IN INDIVIDUAL SUPPORT</a:t>
            </a:r>
          </a:p>
          <a:p>
            <a:r>
              <a:rPr lang="en-GB" sz="2200"/>
              <a:t>CERTIFICATE IV IN DISABILITY</a:t>
            </a:r>
          </a:p>
          <a:p>
            <a:r>
              <a:rPr lang="en-GB" sz="2200"/>
              <a:t>(ONE)  STUDENT VISA SUBCLASS 500</a:t>
            </a:r>
          </a:p>
          <a:p>
            <a:r>
              <a:rPr lang="en-GB" sz="2200"/>
              <a:t>INTERVIEW PREPARATION</a:t>
            </a:r>
          </a:p>
          <a:p>
            <a:r>
              <a:rPr lang="en-GB" sz="2200"/>
              <a:t>SOFT SKILLS TRAINING</a:t>
            </a:r>
          </a:p>
          <a:p>
            <a:r>
              <a:rPr lang="en-GB" sz="2200"/>
              <a:t>    AIRPORT PICK UP</a:t>
            </a:r>
          </a:p>
          <a:p>
            <a:r>
              <a:rPr lang="en-GB" sz="2200"/>
              <a:t>POST PLACEMENT SUPPORT</a:t>
            </a:r>
          </a:p>
          <a:p>
            <a:r>
              <a:rPr lang="en-GB" sz="2200"/>
              <a:t>FULLTIME WORK  </a:t>
            </a:r>
          </a:p>
          <a:p>
            <a:r>
              <a:rPr lang="en-GB" sz="2200"/>
              <a:t>ONE MONTH FREE ACCOMMODATION</a:t>
            </a:r>
          </a:p>
          <a:p>
            <a:endParaRPr lang="en-GB" sz="2200"/>
          </a:p>
          <a:p>
            <a:endParaRPr lang="en-GB" sz="2200"/>
          </a:p>
          <a:p>
            <a:endParaRPr lang="en-CA" sz="2200"/>
          </a:p>
        </p:txBody>
      </p:sp>
    </p:spTree>
    <p:extLst>
      <p:ext uri="{BB962C8B-B14F-4D97-AF65-F5344CB8AC3E}">
        <p14:creationId xmlns:p14="http://schemas.microsoft.com/office/powerpoint/2010/main" val="105453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8AB447-A4B7-44D2-A99D-2E39CCFBD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7375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74D873-E4E7-43CC-CE28-EF02FC41D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1200457"/>
            <a:ext cx="3771111" cy="4075386"/>
          </a:xfrm>
        </p:spPr>
        <p:txBody>
          <a:bodyPr anchor="ctr">
            <a:normAutofit/>
          </a:bodyPr>
          <a:lstStyle/>
          <a:p>
            <a:r>
              <a:rPr lang="en-US" sz="5400"/>
              <a:t>Application Checklist</a:t>
            </a:r>
            <a:endParaRPr lang="en-CA" sz="540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F06CE9D-DF08-4313-8DD2-D81E1D59F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55C105DD-77F3-4287-BFFC-B818D6A2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6173F360-EE51-4521-A25E-5869A978B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5414DD3E-CFF7-4BD5-A220-D2F970E5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7190517-FE45-416F-8FE4-7DCF37655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A671D49D-B542-48F6-8659-58E9BC5CB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E481E675-7AFA-43FE-9992-A964F7BC0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55B95BBC-B6C8-4343-A351-48F84A004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19DD17FE-BE4B-4643-B60F-5EAA77F1C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873D554F-3F0D-4969-8C06-D24F273A4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74151414-E46C-4BF0-A630-1D31400AA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1FBE19C0-69DE-489C-9704-81240B4ED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C8E575F5-CB03-436A-BE1E-AD48502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9AE75E9D-C62E-455C-BA30-DE18FA494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CC34A54D-BBB2-4EE0-A8F9-802D52AF5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347BC20E-7862-49A8-BCE2-39521B23C9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EF1615E-D362-4BBF-A307-4118B72F3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2EF7D2F7-E167-41F3-ADBF-F6D4B97F4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EB1CB26D-EDEF-4AD8-943C-049BD149C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8CB27CB8-B8B6-4C05-9CB1-DF62FE4E1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A78DBF5B-2276-4A2A-945F-3E81A93C1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34D8FF-DFF7-DD6A-0A1F-94C86B279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601506"/>
              </p:ext>
            </p:extLst>
          </p:nvPr>
        </p:nvGraphicFramePr>
        <p:xfrm>
          <a:off x="6400800" y="382385"/>
          <a:ext cx="5286895" cy="6159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95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510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Best Pathway to be in Health Care in Australia</vt:lpstr>
      <vt:lpstr>Who We Are</vt:lpstr>
      <vt:lpstr>Our Track Record</vt:lpstr>
      <vt:lpstr>Why Australia? </vt:lpstr>
      <vt:lpstr>The Opportunity </vt:lpstr>
      <vt:lpstr>TSP-HC-2022 Pathway Requirements</vt:lpstr>
      <vt:lpstr>How it Works</vt:lpstr>
      <vt:lpstr>Included Benefits </vt:lpstr>
      <vt:lpstr>Application Checklist</vt:lpstr>
      <vt:lpstr>Start Your New Life in Australia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best pathway to be in health care in Australia</dc:title>
  <dc:creator>Dyllan Hancott</dc:creator>
  <cp:lastModifiedBy>Dyllan Hancott</cp:lastModifiedBy>
  <cp:revision>2</cp:revision>
  <dcterms:created xsi:type="dcterms:W3CDTF">2022-10-04T02:55:21Z</dcterms:created>
  <dcterms:modified xsi:type="dcterms:W3CDTF">2023-01-31T06:00:22Z</dcterms:modified>
</cp:coreProperties>
</file>